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68" r:id="rId2"/>
    <p:sldId id="256" r:id="rId3"/>
    <p:sldId id="263" r:id="rId4"/>
    <p:sldId id="267" r:id="rId5"/>
    <p:sldId id="269" r:id="rId6"/>
    <p:sldId id="270" r:id="rId7"/>
    <p:sldId id="271" r:id="rId8"/>
    <p:sldId id="272" r:id="rId9"/>
    <p:sldId id="273" r:id="rId10"/>
    <p:sldId id="274" r:id="rId11"/>
    <p:sldId id="275" r:id="rId12"/>
    <p:sldId id="276" r:id="rId13"/>
    <p:sldId id="277" r:id="rId14"/>
    <p:sldId id="278" r:id="rId15"/>
    <p:sldId id="262" r:id="rId1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69" d="100"/>
          <a:sy n="69" d="100"/>
        </p:scale>
        <p:origin x="-744"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6270482C-7710-5A48-B14A-3CF0B2FC518E}" type="datetimeFigureOut">
              <a:rPr lang="en-US" smtClean="0"/>
              <a:t>12/3/2014</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4AC48B64-8D95-7F47-A261-9BC35819ADC4}" type="slidenum">
              <a:rPr lang="en-US" smtClean="0"/>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270482C-7710-5A48-B14A-3CF0B2FC518E}" type="datetimeFigureOut">
              <a:rPr lang="en-US" smtClean="0"/>
              <a:t>12/3/2014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C48B64-8D95-7F47-A261-9BC35819ADC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270482C-7710-5A48-B14A-3CF0B2FC518E}" type="datetimeFigureOut">
              <a:rPr lang="en-US" smtClean="0"/>
              <a:t>12/3/2014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C48B64-8D95-7F47-A261-9BC35819ADC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270482C-7710-5A48-B14A-3CF0B2FC518E}" type="datetimeFigureOut">
              <a:rPr lang="en-US" smtClean="0"/>
              <a:t>12/3/2014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C48B64-8D95-7F47-A261-9BC35819ADC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270482C-7710-5A48-B14A-3CF0B2FC518E}" type="datetimeFigureOut">
              <a:rPr lang="en-US" smtClean="0"/>
              <a:t>12/3/2014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C48B64-8D95-7F47-A261-9BC35819ADC4}"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6270482C-7710-5A48-B14A-3CF0B2FC518E}" type="datetimeFigureOut">
              <a:rPr lang="en-US" smtClean="0"/>
              <a:t>12/3/2014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C48B64-8D95-7F47-A261-9BC35819ADC4}" type="slidenum">
              <a:rPr lang="en-US" smtClean="0"/>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270482C-7710-5A48-B14A-3CF0B2FC518E}" type="datetimeFigureOut">
              <a:rPr lang="en-US" smtClean="0"/>
              <a:t>12/3/2014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AC48B64-8D95-7F47-A261-9BC35819ADC4}"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270482C-7710-5A48-B14A-3CF0B2FC518E}" type="datetimeFigureOut">
              <a:rPr lang="en-US" smtClean="0"/>
              <a:t>12/3/2014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AC48B64-8D95-7F47-A261-9BC35819ADC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70482C-7710-5A48-B14A-3CF0B2FC518E}" type="datetimeFigureOut">
              <a:rPr lang="en-US" smtClean="0"/>
              <a:t>12/3/2014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AC48B64-8D95-7F47-A261-9BC35819ADC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6270482C-7710-5A48-B14A-3CF0B2FC518E}" type="datetimeFigureOut">
              <a:rPr lang="en-US" smtClean="0"/>
              <a:t>12/3/2014</a:t>
            </a:fld>
            <a:endParaRPr lang="en-US"/>
          </a:p>
        </p:txBody>
      </p:sp>
      <p:sp>
        <p:nvSpPr>
          <p:cNvPr id="7" name="Slide Number Placeholder 6"/>
          <p:cNvSpPr>
            <a:spLocks noGrp="1"/>
          </p:cNvSpPr>
          <p:nvPr>
            <p:ph type="sldNum" sz="quarter" idx="12"/>
          </p:nvPr>
        </p:nvSpPr>
        <p:spPr/>
        <p:txBody>
          <a:bodyPr/>
          <a:lstStyle/>
          <a:p>
            <a:fld id="{4AC48B64-8D95-7F47-A261-9BC35819ADC4}" type="slidenum">
              <a:rPr lang="en-US" smtClean="0"/>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270482C-7710-5A48-B14A-3CF0B2FC518E}" type="datetimeFigureOut">
              <a:rPr lang="en-US" smtClean="0"/>
              <a:t>12/3/2014</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4AC48B64-8D95-7F47-A261-9BC35819ADC4}"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6270482C-7710-5A48-B14A-3CF0B2FC518E}" type="datetimeFigureOut">
              <a:rPr lang="en-US" smtClean="0"/>
              <a:t>12/3/2014</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4AC48B64-8D95-7F47-A261-9BC35819ADC4}"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Do Now</a:t>
            </a:r>
            <a:endParaRPr lang="en-US" dirty="0"/>
          </a:p>
        </p:txBody>
      </p:sp>
      <p:sp>
        <p:nvSpPr>
          <p:cNvPr id="3" name="Content Placeholder 2"/>
          <p:cNvSpPr>
            <a:spLocks noGrp="1"/>
          </p:cNvSpPr>
          <p:nvPr>
            <p:ph idx="1"/>
          </p:nvPr>
        </p:nvSpPr>
        <p:spPr/>
        <p:txBody>
          <a:bodyPr/>
          <a:lstStyle/>
          <a:p>
            <a:r>
              <a:rPr lang="en-US" dirty="0" smtClean="0"/>
              <a:t>What is internal conflict or </a:t>
            </a:r>
            <a:r>
              <a:rPr lang="en-US" u="sng" dirty="0" smtClean="0"/>
              <a:t>man vs. self</a:t>
            </a:r>
            <a:r>
              <a:rPr lang="en-US" dirty="0" smtClean="0"/>
              <a:t>?</a:t>
            </a:r>
          </a:p>
          <a:p>
            <a:r>
              <a:rPr lang="en-US" dirty="0" smtClean="0"/>
              <a:t>What are the three types of external conflict?</a:t>
            </a:r>
            <a:endParaRPr lang="en-US" dirty="0"/>
          </a:p>
        </p:txBody>
      </p:sp>
    </p:spTree>
    <p:extLst>
      <p:ext uri="{BB962C8B-B14F-4D97-AF65-F5344CB8AC3E}">
        <p14:creationId xmlns:p14="http://schemas.microsoft.com/office/powerpoint/2010/main" val="21824547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2" y="612028"/>
            <a:ext cx="7024744" cy="1143000"/>
          </a:xfrm>
        </p:spPr>
        <p:txBody>
          <a:bodyPr/>
          <a:lstStyle/>
          <a:p>
            <a:pPr algn="ctr"/>
            <a:r>
              <a:rPr lang="en-US" dirty="0" smtClean="0"/>
              <a:t>In your groups…</a:t>
            </a:r>
            <a:endParaRPr lang="en-US" dirty="0"/>
          </a:p>
        </p:txBody>
      </p:sp>
      <p:sp>
        <p:nvSpPr>
          <p:cNvPr id="3" name="Content Placeholder 2"/>
          <p:cNvSpPr>
            <a:spLocks noGrp="1"/>
          </p:cNvSpPr>
          <p:nvPr>
            <p:ph idx="1"/>
          </p:nvPr>
        </p:nvSpPr>
        <p:spPr>
          <a:xfrm>
            <a:off x="1043492" y="1764971"/>
            <a:ext cx="6777317" cy="3508977"/>
          </a:xfrm>
        </p:spPr>
        <p:txBody>
          <a:bodyPr/>
          <a:lstStyle/>
          <a:p>
            <a:r>
              <a:rPr lang="en-US" dirty="0" smtClean="0"/>
              <a:t>Come up with at least three other examples of man vs. society. </a:t>
            </a:r>
          </a:p>
          <a:p>
            <a:r>
              <a:rPr lang="en-US" dirty="0" smtClean="0"/>
              <a:t>Explain the scenario and what rule</a:t>
            </a:r>
            <a:r>
              <a:rPr lang="en-US" dirty="0"/>
              <a:t>, tradition or value </a:t>
            </a:r>
            <a:r>
              <a:rPr lang="en-US" dirty="0" smtClean="0"/>
              <a:t>the character </a:t>
            </a:r>
            <a:r>
              <a:rPr lang="en-US" dirty="0"/>
              <a:t>disagrees </a:t>
            </a:r>
            <a:r>
              <a:rPr lang="en-US" dirty="0" smtClean="0"/>
              <a:t>with.</a:t>
            </a:r>
            <a:endParaRPr lang="en-US" dirty="0"/>
          </a:p>
          <a:p>
            <a:endParaRPr lang="en-US" dirty="0"/>
          </a:p>
        </p:txBody>
      </p:sp>
    </p:spTree>
    <p:extLst>
      <p:ext uri="{BB962C8B-B14F-4D97-AF65-F5344CB8AC3E}">
        <p14:creationId xmlns:p14="http://schemas.microsoft.com/office/powerpoint/2010/main" val="23186120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1164" y="1027664"/>
            <a:ext cx="7994072" cy="1143000"/>
          </a:xfrm>
        </p:spPr>
        <p:txBody>
          <a:bodyPr>
            <a:normAutofit fontScale="90000"/>
          </a:bodyPr>
          <a:lstStyle/>
          <a:p>
            <a:pPr algn="ctr"/>
            <a:r>
              <a:rPr lang="en-US" dirty="0" smtClean="0"/>
              <a:t>Conflict in “Harrison Bergeron”</a:t>
            </a:r>
            <a:endParaRPr lang="en-US" dirty="0"/>
          </a:p>
        </p:txBody>
      </p:sp>
      <p:sp>
        <p:nvSpPr>
          <p:cNvPr id="3" name="Content Placeholder 2"/>
          <p:cNvSpPr>
            <a:spLocks noGrp="1"/>
          </p:cNvSpPr>
          <p:nvPr>
            <p:ph idx="1"/>
          </p:nvPr>
        </p:nvSpPr>
        <p:spPr/>
        <p:txBody>
          <a:bodyPr/>
          <a:lstStyle/>
          <a:p>
            <a:r>
              <a:rPr lang="en-US" b="1" dirty="0" smtClean="0"/>
              <a:t>Claim: </a:t>
            </a:r>
            <a:r>
              <a:rPr lang="en-US" dirty="0" smtClean="0"/>
              <a:t>The main conflict in “Harrison Bergeron” is _________ vs. ________.</a:t>
            </a:r>
            <a:endParaRPr lang="en-US" dirty="0"/>
          </a:p>
        </p:txBody>
      </p:sp>
    </p:spTree>
    <p:extLst>
      <p:ext uri="{BB962C8B-B14F-4D97-AF65-F5344CB8AC3E}">
        <p14:creationId xmlns:p14="http://schemas.microsoft.com/office/powerpoint/2010/main" val="28285400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84909" y="1027664"/>
            <a:ext cx="8021782" cy="1143000"/>
          </a:xfrm>
        </p:spPr>
        <p:txBody>
          <a:bodyPr>
            <a:normAutofit fontScale="90000"/>
          </a:bodyPr>
          <a:lstStyle/>
          <a:p>
            <a:r>
              <a:rPr lang="en-US" dirty="0"/>
              <a:t>Conflict in </a:t>
            </a:r>
            <a:r>
              <a:rPr lang="en-US" dirty="0" smtClean="0"/>
              <a:t>“Harrison Bergeron”</a:t>
            </a:r>
            <a:endParaRPr lang="en-US" dirty="0"/>
          </a:p>
        </p:txBody>
      </p:sp>
      <p:sp>
        <p:nvSpPr>
          <p:cNvPr id="3" name="Content Placeholder 2"/>
          <p:cNvSpPr>
            <a:spLocks noGrp="1"/>
          </p:cNvSpPr>
          <p:nvPr>
            <p:ph idx="1"/>
          </p:nvPr>
        </p:nvSpPr>
        <p:spPr/>
        <p:txBody>
          <a:bodyPr/>
          <a:lstStyle/>
          <a:p>
            <a:r>
              <a:rPr lang="en-US" b="1" dirty="0" smtClean="0"/>
              <a:t>Add to Claim: </a:t>
            </a:r>
            <a:r>
              <a:rPr lang="en-US" dirty="0" smtClean="0"/>
              <a:t>Harrison disagrees with the societal value that everyone should be ____________________.</a:t>
            </a:r>
            <a:endParaRPr lang="en-US" dirty="0"/>
          </a:p>
        </p:txBody>
      </p:sp>
    </p:spTree>
    <p:extLst>
      <p:ext uri="{BB962C8B-B14F-4D97-AF65-F5344CB8AC3E}">
        <p14:creationId xmlns:p14="http://schemas.microsoft.com/office/powerpoint/2010/main" val="11406181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12618" y="1027664"/>
            <a:ext cx="8007927" cy="1143000"/>
          </a:xfrm>
        </p:spPr>
        <p:txBody>
          <a:bodyPr>
            <a:normAutofit fontScale="90000"/>
          </a:bodyPr>
          <a:lstStyle/>
          <a:p>
            <a:pPr algn="ctr"/>
            <a:r>
              <a:rPr lang="en-US" dirty="0"/>
              <a:t>Conflict in </a:t>
            </a:r>
            <a:r>
              <a:rPr lang="en-US" dirty="0" smtClean="0"/>
              <a:t>“Harrison Bergeron”</a:t>
            </a:r>
            <a:endParaRPr lang="en-US" dirty="0"/>
          </a:p>
        </p:txBody>
      </p:sp>
      <p:sp>
        <p:nvSpPr>
          <p:cNvPr id="3" name="Content Placeholder 2"/>
          <p:cNvSpPr>
            <a:spLocks noGrp="1"/>
          </p:cNvSpPr>
          <p:nvPr>
            <p:ph idx="1"/>
          </p:nvPr>
        </p:nvSpPr>
        <p:spPr/>
        <p:txBody>
          <a:bodyPr>
            <a:normAutofit/>
          </a:bodyPr>
          <a:lstStyle/>
          <a:p>
            <a:r>
              <a:rPr lang="en-US" b="1" dirty="0" smtClean="0"/>
              <a:t>Support (</a:t>
            </a:r>
            <a:r>
              <a:rPr lang="en-US" b="1" dirty="0" smtClean="0">
                <a:solidFill>
                  <a:srgbClr val="FF0000"/>
                </a:solidFill>
              </a:rPr>
              <a:t>transition</a:t>
            </a:r>
            <a:r>
              <a:rPr lang="en-US" b="1" dirty="0"/>
              <a:t>, </a:t>
            </a:r>
            <a:r>
              <a:rPr lang="en-US" b="1" dirty="0">
                <a:solidFill>
                  <a:srgbClr val="00B050"/>
                </a:solidFill>
              </a:rPr>
              <a:t>lead-in</a:t>
            </a:r>
            <a:r>
              <a:rPr lang="en-US" b="1" dirty="0"/>
              <a:t>, </a:t>
            </a:r>
            <a:r>
              <a:rPr lang="en-US" b="1" dirty="0">
                <a:solidFill>
                  <a:srgbClr val="0070C0"/>
                </a:solidFill>
              </a:rPr>
              <a:t>quotation</a:t>
            </a:r>
            <a:r>
              <a:rPr lang="en-US" b="1" dirty="0"/>
              <a:t>, </a:t>
            </a:r>
            <a:r>
              <a:rPr lang="en-US" b="1" dirty="0" smtClean="0">
                <a:solidFill>
                  <a:srgbClr val="7030A0"/>
                </a:solidFill>
              </a:rPr>
              <a:t>citation</a:t>
            </a:r>
            <a:r>
              <a:rPr lang="en-US" b="1" dirty="0" smtClean="0">
                <a:solidFill>
                  <a:srgbClr val="FF0000"/>
                </a:solidFill>
              </a:rPr>
              <a:t>)</a:t>
            </a:r>
            <a:r>
              <a:rPr lang="en-US" b="1" dirty="0" smtClean="0"/>
              <a:t>:</a:t>
            </a:r>
            <a:r>
              <a:rPr lang="en-US" dirty="0" smtClean="0"/>
              <a:t> </a:t>
            </a:r>
          </a:p>
          <a:p>
            <a:pPr lvl="1"/>
            <a:r>
              <a:rPr lang="en-US" dirty="0" smtClean="0">
                <a:solidFill>
                  <a:srgbClr val="FF0000"/>
                </a:solidFill>
              </a:rPr>
              <a:t>Harrison obviously does not think everyone should be equal because he removes the bands’ handicaps and urges them to play their best</a:t>
            </a:r>
            <a:r>
              <a:rPr lang="en-US" dirty="0" smtClean="0"/>
              <a:t>. </a:t>
            </a:r>
            <a:r>
              <a:rPr lang="en-US" dirty="0" smtClean="0">
                <a:solidFill>
                  <a:srgbClr val="00B050"/>
                </a:solidFill>
              </a:rPr>
              <a:t>Harrison wants to show the world that being better than others isn’t a bad thing</a:t>
            </a:r>
            <a:r>
              <a:rPr lang="en-US" dirty="0" smtClean="0"/>
              <a:t>, “‘</a:t>
            </a:r>
            <a:r>
              <a:rPr lang="en-US" dirty="0" smtClean="0">
                <a:solidFill>
                  <a:srgbClr val="0070C0"/>
                </a:solidFill>
              </a:rPr>
              <a:t>Play your best [….] and I’ll make you barons and dukes and earls</a:t>
            </a:r>
            <a:r>
              <a:rPr lang="en-US" dirty="0" smtClean="0"/>
              <a:t>’” </a:t>
            </a:r>
            <a:r>
              <a:rPr lang="en-US" dirty="0" smtClean="0">
                <a:solidFill>
                  <a:srgbClr val="7030A0"/>
                </a:solidFill>
              </a:rPr>
              <a:t>(Vonnegut 105).</a:t>
            </a:r>
          </a:p>
          <a:p>
            <a:pPr lvl="1"/>
            <a:endParaRPr lang="en-US" dirty="0" smtClean="0"/>
          </a:p>
          <a:p>
            <a:endParaRPr lang="en-US" b="1" dirty="0"/>
          </a:p>
        </p:txBody>
      </p:sp>
    </p:spTree>
    <p:extLst>
      <p:ext uri="{BB962C8B-B14F-4D97-AF65-F5344CB8AC3E}">
        <p14:creationId xmlns:p14="http://schemas.microsoft.com/office/powerpoint/2010/main" val="257675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5017" y="1027664"/>
            <a:ext cx="8007927" cy="1143000"/>
          </a:xfrm>
        </p:spPr>
        <p:txBody>
          <a:bodyPr>
            <a:normAutofit fontScale="90000"/>
          </a:bodyPr>
          <a:lstStyle/>
          <a:p>
            <a:r>
              <a:rPr lang="en-US" dirty="0"/>
              <a:t>Conflict in </a:t>
            </a:r>
            <a:r>
              <a:rPr lang="en-US" dirty="0" smtClean="0"/>
              <a:t>“Harrison Bergeron”</a:t>
            </a:r>
            <a:endParaRPr lang="en-US" dirty="0"/>
          </a:p>
        </p:txBody>
      </p:sp>
      <p:sp>
        <p:nvSpPr>
          <p:cNvPr id="3" name="Content Placeholder 2"/>
          <p:cNvSpPr>
            <a:spLocks noGrp="1"/>
          </p:cNvSpPr>
          <p:nvPr>
            <p:ph idx="1"/>
          </p:nvPr>
        </p:nvSpPr>
        <p:spPr/>
        <p:txBody>
          <a:bodyPr/>
          <a:lstStyle/>
          <a:p>
            <a:r>
              <a:rPr lang="en-US" b="1" dirty="0" smtClean="0"/>
              <a:t>Tie-back to Claim/Transition: </a:t>
            </a:r>
            <a:r>
              <a:rPr lang="en-US" dirty="0" smtClean="0"/>
              <a:t>The main conflict in “Harrison Bergeron” is man versus society since Harrison disagree with the idea that every person must be equal in all aspects of life.</a:t>
            </a:r>
            <a:endParaRPr lang="en-US" b="1" dirty="0"/>
          </a:p>
        </p:txBody>
      </p:sp>
    </p:spTree>
    <p:extLst>
      <p:ext uri="{BB962C8B-B14F-4D97-AF65-F5344CB8AC3E}">
        <p14:creationId xmlns:p14="http://schemas.microsoft.com/office/powerpoint/2010/main" val="32998348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On your own…</a:t>
            </a:r>
            <a:endParaRPr lang="en-US" dirty="0"/>
          </a:p>
        </p:txBody>
      </p:sp>
      <p:sp>
        <p:nvSpPr>
          <p:cNvPr id="3" name="Content Placeholder 2"/>
          <p:cNvSpPr>
            <a:spLocks noGrp="1"/>
          </p:cNvSpPr>
          <p:nvPr>
            <p:ph idx="1"/>
          </p:nvPr>
        </p:nvSpPr>
        <p:spPr/>
        <p:txBody>
          <a:bodyPr/>
          <a:lstStyle/>
          <a:p>
            <a:r>
              <a:rPr lang="en-US" dirty="0" smtClean="0"/>
              <a:t>Write a conflict statement for </a:t>
            </a:r>
            <a:r>
              <a:rPr lang="en-US" i="1" dirty="0" smtClean="0"/>
              <a:t>The Giver</a:t>
            </a:r>
            <a:r>
              <a:rPr lang="en-US" dirty="0" smtClean="0"/>
              <a:t>.</a:t>
            </a:r>
          </a:p>
          <a:p>
            <a:r>
              <a:rPr lang="en-US" dirty="0" smtClean="0"/>
              <a:t>Use the following format:</a:t>
            </a:r>
          </a:p>
          <a:p>
            <a:pPr lvl="1"/>
            <a:r>
              <a:rPr lang="en-US" dirty="0" smtClean="0"/>
              <a:t>Claim</a:t>
            </a:r>
          </a:p>
          <a:p>
            <a:pPr lvl="1"/>
            <a:r>
              <a:rPr lang="en-US" dirty="0" smtClean="0"/>
              <a:t>Add to Claim</a:t>
            </a:r>
          </a:p>
          <a:p>
            <a:pPr lvl="1"/>
            <a:r>
              <a:rPr lang="en-US" dirty="0" smtClean="0"/>
              <a:t>Support (TLQC)</a:t>
            </a:r>
          </a:p>
          <a:p>
            <a:pPr lvl="1"/>
            <a:r>
              <a:rPr lang="en-US" smtClean="0"/>
              <a:t>Tie-back</a:t>
            </a:r>
            <a:endParaRPr lang="en-US" dirty="0" smtClean="0"/>
          </a:p>
          <a:p>
            <a:pPr lvl="1"/>
            <a:endParaRPr lang="en-US" dirty="0"/>
          </a:p>
        </p:txBody>
      </p:sp>
    </p:spTree>
    <p:extLst>
      <p:ext uri="{BB962C8B-B14F-4D97-AF65-F5344CB8AC3E}">
        <p14:creationId xmlns:p14="http://schemas.microsoft.com/office/powerpoint/2010/main" val="25361537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dirty="0" smtClean="0"/>
              <a:t>Conflict Review</a:t>
            </a:r>
            <a:endParaRPr lang="en-US" dirty="0"/>
          </a:p>
        </p:txBody>
      </p:sp>
      <p:sp>
        <p:nvSpPr>
          <p:cNvPr id="3" name="Subtitle 2"/>
          <p:cNvSpPr>
            <a:spLocks noGrp="1"/>
          </p:cNvSpPr>
          <p:nvPr>
            <p:ph type="subTitle" idx="1"/>
          </p:nvPr>
        </p:nvSpPr>
        <p:spPr/>
        <p:txBody>
          <a:bodyPr/>
          <a:lstStyle/>
          <a:p>
            <a:r>
              <a:rPr lang="en-US" dirty="0" smtClean="0"/>
              <a:t>8</a:t>
            </a:r>
            <a:r>
              <a:rPr lang="en-US" baseline="30000" dirty="0" smtClean="0"/>
              <a:t>th</a:t>
            </a:r>
            <a:r>
              <a:rPr lang="en-US" dirty="0" smtClean="0"/>
              <a:t> Grade Language Arts</a:t>
            </a:r>
            <a:endParaRPr lang="en-US" dirty="0"/>
          </a:p>
        </p:txBody>
      </p:sp>
    </p:spTree>
    <p:extLst>
      <p:ext uri="{BB962C8B-B14F-4D97-AF65-F5344CB8AC3E}">
        <p14:creationId xmlns:p14="http://schemas.microsoft.com/office/powerpoint/2010/main" val="17550621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Types of Conflict</a:t>
            </a:r>
            <a:endParaRPr lang="en-US" dirty="0"/>
          </a:p>
        </p:txBody>
      </p:sp>
      <p:sp>
        <p:nvSpPr>
          <p:cNvPr id="3" name="Content Placeholder 2"/>
          <p:cNvSpPr>
            <a:spLocks noGrp="1"/>
          </p:cNvSpPr>
          <p:nvPr>
            <p:ph idx="1"/>
          </p:nvPr>
        </p:nvSpPr>
        <p:spPr/>
        <p:txBody>
          <a:bodyPr/>
          <a:lstStyle/>
          <a:p>
            <a:r>
              <a:rPr lang="en-US" b="1" dirty="0" smtClean="0"/>
              <a:t>External Conflict: </a:t>
            </a:r>
            <a:r>
              <a:rPr lang="en-US" dirty="0" smtClean="0"/>
              <a:t>occurs outside the body</a:t>
            </a:r>
          </a:p>
          <a:p>
            <a:r>
              <a:rPr lang="en-US" b="1" dirty="0" smtClean="0"/>
              <a:t>Internal Conflict: </a:t>
            </a:r>
            <a:r>
              <a:rPr lang="en-US" dirty="0" smtClean="0"/>
              <a:t>occurs within the body</a:t>
            </a:r>
            <a:endParaRPr lang="en-US" dirty="0"/>
          </a:p>
        </p:txBody>
      </p:sp>
      <p:pic>
        <p:nvPicPr>
          <p:cNvPr id="4" name="Picture 3"/>
          <p:cNvPicPr>
            <a:picLocks noChangeAspect="1"/>
          </p:cNvPicPr>
          <p:nvPr/>
        </p:nvPicPr>
        <p:blipFill>
          <a:blip r:embed="rId2"/>
          <a:stretch>
            <a:fillRect/>
          </a:stretch>
        </p:blipFill>
        <p:spPr>
          <a:xfrm>
            <a:off x="1043492" y="3307644"/>
            <a:ext cx="7054000" cy="2976917"/>
          </a:xfrm>
          <a:prstGeom prst="rect">
            <a:avLst/>
          </a:prstGeom>
        </p:spPr>
      </p:pic>
    </p:spTree>
    <p:extLst>
      <p:ext uri="{BB962C8B-B14F-4D97-AF65-F5344CB8AC3E}">
        <p14:creationId xmlns:p14="http://schemas.microsoft.com/office/powerpoint/2010/main" val="10480741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456164"/>
            <a:ext cx="7024744" cy="1143000"/>
          </a:xfrm>
        </p:spPr>
        <p:txBody>
          <a:bodyPr/>
          <a:lstStyle/>
          <a:p>
            <a:pPr algn="ctr"/>
            <a:r>
              <a:rPr lang="en-US" b="1" dirty="0">
                <a:cs typeface="Arial" charset="0"/>
              </a:rPr>
              <a:t>Man Against Society</a:t>
            </a:r>
          </a:p>
        </p:txBody>
      </p:sp>
      <p:sp>
        <p:nvSpPr>
          <p:cNvPr id="3" name="Content Placeholder 2"/>
          <p:cNvSpPr>
            <a:spLocks noGrp="1"/>
          </p:cNvSpPr>
          <p:nvPr>
            <p:ph idx="1"/>
          </p:nvPr>
        </p:nvSpPr>
        <p:spPr>
          <a:xfrm>
            <a:off x="1043492" y="1599164"/>
            <a:ext cx="6777317" cy="3508977"/>
          </a:xfrm>
        </p:spPr>
        <p:txBody>
          <a:bodyPr/>
          <a:lstStyle/>
          <a:p>
            <a:pPr lvl="1"/>
            <a:r>
              <a:rPr lang="en-US" sz="3600" b="1" dirty="0" smtClean="0">
                <a:cs typeface="Arial" charset="0"/>
              </a:rPr>
              <a:t>The </a:t>
            </a:r>
            <a:r>
              <a:rPr lang="en-US" sz="3600" b="1" dirty="0">
                <a:cs typeface="Arial" charset="0"/>
              </a:rPr>
              <a:t>protagonist </a:t>
            </a:r>
            <a:r>
              <a:rPr lang="en-US" sz="3600" b="1" dirty="0" smtClean="0">
                <a:cs typeface="Arial" charset="0"/>
              </a:rPr>
              <a:t>fights against society</a:t>
            </a:r>
            <a:endParaRPr lang="en-US" sz="3600" b="1" dirty="0">
              <a:cs typeface="Arial" charset="0"/>
            </a:endParaRPr>
          </a:p>
          <a:p>
            <a:endParaRPr lang="en-US" dirty="0"/>
          </a:p>
        </p:txBody>
      </p:sp>
      <p:pic>
        <p:nvPicPr>
          <p:cNvPr id="4" name="Picture 3"/>
          <p:cNvPicPr>
            <a:picLocks noChangeAspect="1"/>
          </p:cNvPicPr>
          <p:nvPr/>
        </p:nvPicPr>
        <p:blipFill>
          <a:blip r:embed="rId2"/>
          <a:stretch>
            <a:fillRect/>
          </a:stretch>
        </p:blipFill>
        <p:spPr>
          <a:xfrm>
            <a:off x="1877666" y="3398848"/>
            <a:ext cx="4940603" cy="2801451"/>
          </a:xfrm>
          <a:prstGeom prst="rect">
            <a:avLst/>
          </a:prstGeom>
        </p:spPr>
      </p:pic>
    </p:spTree>
    <p:extLst>
      <p:ext uri="{BB962C8B-B14F-4D97-AF65-F5344CB8AC3E}">
        <p14:creationId xmlns:p14="http://schemas.microsoft.com/office/powerpoint/2010/main" val="33393158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5019" y="1027664"/>
            <a:ext cx="7841672" cy="1143000"/>
          </a:xfrm>
        </p:spPr>
        <p:txBody>
          <a:bodyPr>
            <a:normAutofit/>
          </a:bodyPr>
          <a:lstStyle/>
          <a:p>
            <a:r>
              <a:rPr lang="en-US" dirty="0" smtClean="0"/>
              <a:t>What causes this conflict?</a:t>
            </a:r>
            <a:endParaRPr lang="en-US" dirty="0"/>
          </a:p>
        </p:txBody>
      </p:sp>
      <p:sp>
        <p:nvSpPr>
          <p:cNvPr id="3" name="Content Placeholder 2"/>
          <p:cNvSpPr>
            <a:spLocks noGrp="1"/>
          </p:cNvSpPr>
          <p:nvPr>
            <p:ph idx="1"/>
          </p:nvPr>
        </p:nvSpPr>
        <p:spPr/>
        <p:txBody>
          <a:bodyPr/>
          <a:lstStyle/>
          <a:p>
            <a:r>
              <a:rPr lang="en-US" dirty="0" smtClean="0"/>
              <a:t>What does the society disagree with?</a:t>
            </a:r>
          </a:p>
          <a:p>
            <a:r>
              <a:rPr lang="en-US" dirty="0" smtClean="0"/>
              <a:t>What rules, traditions or values does the protagonist or “</a:t>
            </a:r>
            <a:r>
              <a:rPr lang="en-US" b="1" dirty="0" smtClean="0"/>
              <a:t>man”</a:t>
            </a:r>
            <a:r>
              <a:rPr lang="en-US" dirty="0" smtClean="0"/>
              <a:t> disagree with?</a:t>
            </a:r>
            <a:endParaRPr lang="en-US" dirty="0"/>
          </a:p>
        </p:txBody>
      </p:sp>
    </p:spTree>
    <p:extLst>
      <p:ext uri="{BB962C8B-B14F-4D97-AF65-F5344CB8AC3E}">
        <p14:creationId xmlns:p14="http://schemas.microsoft.com/office/powerpoint/2010/main" val="21080602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2" y="234491"/>
            <a:ext cx="7024744" cy="1143000"/>
          </a:xfrm>
        </p:spPr>
        <p:txBody>
          <a:bodyPr/>
          <a:lstStyle/>
          <a:p>
            <a:pPr algn="ctr"/>
            <a:r>
              <a:rPr lang="en-US" dirty="0" smtClean="0"/>
              <a:t>Together…</a:t>
            </a:r>
            <a:endParaRPr lang="en-US" dirty="0"/>
          </a:p>
        </p:txBody>
      </p:sp>
      <p:sp>
        <p:nvSpPr>
          <p:cNvPr id="3" name="Content Placeholder 2"/>
          <p:cNvSpPr>
            <a:spLocks noGrp="1"/>
          </p:cNvSpPr>
          <p:nvPr>
            <p:ph idx="1"/>
          </p:nvPr>
        </p:nvSpPr>
        <p:spPr>
          <a:xfrm>
            <a:off x="720436" y="1285649"/>
            <a:ext cx="7689273" cy="5184424"/>
          </a:xfrm>
        </p:spPr>
        <p:txBody>
          <a:bodyPr>
            <a:normAutofit/>
          </a:bodyPr>
          <a:lstStyle/>
          <a:p>
            <a:r>
              <a:rPr lang="en-US" dirty="0"/>
              <a:t>Sheila wants to join her school’s wrestling team but she is denied the opportunity to even try out because “girls aren’t allowed on the team.” She and her parents decide to sue the school district.</a:t>
            </a:r>
          </a:p>
          <a:p>
            <a:endParaRPr lang="en-US" dirty="0" smtClean="0"/>
          </a:p>
          <a:p>
            <a:endParaRPr lang="en-US" dirty="0"/>
          </a:p>
          <a:p>
            <a:endParaRPr lang="en-US" dirty="0" smtClean="0"/>
          </a:p>
          <a:p>
            <a:endParaRPr lang="en-US" dirty="0" smtClean="0"/>
          </a:p>
          <a:p>
            <a:endParaRPr lang="en-US" dirty="0"/>
          </a:p>
          <a:p>
            <a:endParaRPr lang="en-US" dirty="0" smtClean="0"/>
          </a:p>
          <a:p>
            <a:endParaRPr lang="en-US" dirty="0"/>
          </a:p>
          <a:p>
            <a:r>
              <a:rPr lang="en-US" dirty="0" smtClean="0"/>
              <a:t>Rule, tradition or value character disagrees with:</a:t>
            </a:r>
          </a:p>
          <a:p>
            <a:endParaRPr lang="en-US" dirty="0" smtClean="0"/>
          </a:p>
          <a:p>
            <a:endParaRPr lang="en-US" dirty="0" smtClean="0"/>
          </a:p>
          <a:p>
            <a:endParaRPr lang="en-US" dirty="0"/>
          </a:p>
          <a:p>
            <a:endParaRPr lang="en-US" dirty="0" smtClean="0"/>
          </a:p>
        </p:txBody>
      </p:sp>
      <p:pic>
        <p:nvPicPr>
          <p:cNvPr id="4098" name="Picture 2" descr="http://bloximages.chicago2.vip.townnews.com/heraldextra.com/content/tncms/assets/v3/editorial/1/7f/17f728c4-bced-5c01-9aad-c9a9cbfbe479/4f473c9962a83.preview-1024.jpg?resize=699%2C450"/>
          <p:cNvPicPr>
            <a:picLocks noChangeAspect="1" noChangeArrowheads="1"/>
          </p:cNvPicPr>
          <p:nvPr/>
        </p:nvPicPr>
        <p:blipFill rotWithShape="1">
          <a:blip r:embed="rId2">
            <a:extLst>
              <a:ext uri="{28A0092B-C50C-407E-A947-70E740481C1C}">
                <a14:useLocalDpi xmlns:a14="http://schemas.microsoft.com/office/drawing/2010/main" val="0"/>
              </a:ext>
            </a:extLst>
          </a:blip>
          <a:srcRect l="16342" t="20206" r="16121"/>
          <a:stretch/>
        </p:blipFill>
        <p:spPr bwMode="auto">
          <a:xfrm>
            <a:off x="2881745" y="3020290"/>
            <a:ext cx="3422073" cy="260292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438267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2" y="456164"/>
            <a:ext cx="7024744" cy="1143000"/>
          </a:xfrm>
        </p:spPr>
        <p:txBody>
          <a:bodyPr/>
          <a:lstStyle/>
          <a:p>
            <a:pPr algn="ctr"/>
            <a:r>
              <a:rPr lang="en-US" dirty="0" smtClean="0"/>
              <a:t>Together</a:t>
            </a:r>
            <a:endParaRPr lang="en-US" dirty="0"/>
          </a:p>
        </p:txBody>
      </p:sp>
      <p:sp>
        <p:nvSpPr>
          <p:cNvPr id="3" name="Content Placeholder 2"/>
          <p:cNvSpPr>
            <a:spLocks noGrp="1"/>
          </p:cNvSpPr>
          <p:nvPr>
            <p:ph idx="1"/>
          </p:nvPr>
        </p:nvSpPr>
        <p:spPr>
          <a:xfrm>
            <a:off x="1043492" y="1581398"/>
            <a:ext cx="6777317" cy="4570020"/>
          </a:xfrm>
        </p:spPr>
        <p:txBody>
          <a:bodyPr/>
          <a:lstStyle/>
          <a:p>
            <a:r>
              <a:rPr lang="en-US" dirty="0"/>
              <a:t>Melba </a:t>
            </a:r>
            <a:r>
              <a:rPr lang="en-US" dirty="0" err="1"/>
              <a:t>Beals</a:t>
            </a:r>
            <a:r>
              <a:rPr lang="en-US" dirty="0"/>
              <a:t> wants to go to an all white school during the 1950s, and decides to be one of the nine African American students to integrate Central High School.</a:t>
            </a:r>
          </a:p>
          <a:p>
            <a:endParaRPr lang="en-US" dirty="0" smtClean="0"/>
          </a:p>
          <a:p>
            <a:endParaRPr lang="en-US" dirty="0" smtClean="0"/>
          </a:p>
          <a:p>
            <a:endParaRPr lang="en-US" dirty="0"/>
          </a:p>
          <a:p>
            <a:endParaRPr lang="en-US" dirty="0" smtClean="0"/>
          </a:p>
          <a:p>
            <a:endParaRPr lang="en-US" dirty="0"/>
          </a:p>
          <a:p>
            <a:r>
              <a:rPr lang="en-US" dirty="0" smtClean="0"/>
              <a:t>Rule</a:t>
            </a:r>
            <a:r>
              <a:rPr lang="en-US" dirty="0"/>
              <a:t>, tradition or </a:t>
            </a:r>
            <a:r>
              <a:rPr lang="en-US" dirty="0" smtClean="0"/>
              <a:t>value character disagrees with:</a:t>
            </a:r>
            <a:endParaRPr lang="en-US" dirty="0"/>
          </a:p>
          <a:p>
            <a:endParaRPr lang="en-US" dirty="0" smtClean="0"/>
          </a:p>
          <a:p>
            <a:endParaRPr lang="en-US" dirty="0"/>
          </a:p>
        </p:txBody>
      </p:sp>
      <p:pic>
        <p:nvPicPr>
          <p:cNvPr id="2050" name="Picture 2" descr="http://www.sonoma.edu/newscenter/assets_c/2012/11/10-thumb-350x226-613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29502" y="3155372"/>
            <a:ext cx="3333750" cy="2152650"/>
          </a:xfrm>
          <a:prstGeom prst="rect">
            <a:avLst/>
          </a:prstGeom>
          <a:noFill/>
          <a:ln w="38100">
            <a:solidFill>
              <a:srgbClr val="0070C0"/>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509001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2" y="456164"/>
            <a:ext cx="7024744" cy="1143000"/>
          </a:xfrm>
        </p:spPr>
        <p:txBody>
          <a:bodyPr/>
          <a:lstStyle/>
          <a:p>
            <a:pPr algn="ctr"/>
            <a:r>
              <a:rPr lang="en-US" dirty="0" smtClean="0"/>
              <a:t>Together…</a:t>
            </a:r>
            <a:endParaRPr lang="en-US" dirty="0"/>
          </a:p>
        </p:txBody>
      </p:sp>
      <p:sp>
        <p:nvSpPr>
          <p:cNvPr id="3" name="Content Placeholder 2"/>
          <p:cNvSpPr>
            <a:spLocks noGrp="1"/>
          </p:cNvSpPr>
          <p:nvPr>
            <p:ph idx="1"/>
          </p:nvPr>
        </p:nvSpPr>
        <p:spPr>
          <a:xfrm>
            <a:off x="1043492" y="1714051"/>
            <a:ext cx="6777317" cy="4672893"/>
          </a:xfrm>
        </p:spPr>
        <p:txBody>
          <a:bodyPr>
            <a:normAutofit/>
          </a:bodyPr>
          <a:lstStyle/>
          <a:p>
            <a:r>
              <a:rPr lang="en-US" dirty="0" smtClean="0"/>
              <a:t>Anne Frank and her family have to hide from the Nazis because they are Jewish and do not want to be killed.</a:t>
            </a:r>
          </a:p>
          <a:p>
            <a:endParaRPr lang="en-US" dirty="0" smtClean="0"/>
          </a:p>
          <a:p>
            <a:endParaRPr lang="en-US" dirty="0"/>
          </a:p>
          <a:p>
            <a:endParaRPr lang="en-US" dirty="0" smtClean="0"/>
          </a:p>
          <a:p>
            <a:endParaRPr lang="en-US" dirty="0" smtClean="0"/>
          </a:p>
          <a:p>
            <a:endParaRPr lang="en-US" dirty="0" smtClean="0"/>
          </a:p>
          <a:p>
            <a:endParaRPr lang="en-US" dirty="0"/>
          </a:p>
          <a:p>
            <a:r>
              <a:rPr lang="en-US" dirty="0"/>
              <a:t>Rule, tradition or value character disagrees with:</a:t>
            </a:r>
          </a:p>
          <a:p>
            <a:endParaRPr lang="en-US" dirty="0" smtClean="0"/>
          </a:p>
          <a:p>
            <a:endParaRPr lang="en-US" dirty="0"/>
          </a:p>
          <a:p>
            <a:endParaRPr lang="en-US" dirty="0" smtClean="0"/>
          </a:p>
          <a:p>
            <a:endParaRPr lang="en-US" dirty="0"/>
          </a:p>
          <a:p>
            <a:endParaRPr lang="en-US" dirty="0" smtClean="0"/>
          </a:p>
          <a:p>
            <a:endParaRPr lang="en-US" dirty="0"/>
          </a:p>
        </p:txBody>
      </p:sp>
      <p:pic>
        <p:nvPicPr>
          <p:cNvPr id="1026" name="Picture 2" descr="http://upload.wikimedia.org/wikipedia/en/4/47/Anne_Frank.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55976" y="2951017"/>
            <a:ext cx="2006936" cy="2545195"/>
          </a:xfrm>
          <a:prstGeom prst="rect">
            <a:avLst/>
          </a:prstGeom>
          <a:noFill/>
          <a:ln w="57150">
            <a:solidFill>
              <a:srgbClr val="0070C0"/>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15118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2" y="456164"/>
            <a:ext cx="7024744" cy="1143000"/>
          </a:xfrm>
        </p:spPr>
        <p:txBody>
          <a:bodyPr/>
          <a:lstStyle/>
          <a:p>
            <a:pPr algn="ctr"/>
            <a:r>
              <a:rPr lang="en-US" dirty="0" smtClean="0"/>
              <a:t>Together…</a:t>
            </a:r>
            <a:endParaRPr lang="en-US" dirty="0"/>
          </a:p>
        </p:txBody>
      </p:sp>
      <p:sp>
        <p:nvSpPr>
          <p:cNvPr id="3" name="Content Placeholder 2"/>
          <p:cNvSpPr>
            <a:spLocks noGrp="1"/>
          </p:cNvSpPr>
          <p:nvPr>
            <p:ph idx="1"/>
          </p:nvPr>
        </p:nvSpPr>
        <p:spPr>
          <a:xfrm>
            <a:off x="1043492" y="1640729"/>
            <a:ext cx="6777317" cy="4593816"/>
          </a:xfrm>
        </p:spPr>
        <p:txBody>
          <a:bodyPr>
            <a:normAutofit/>
          </a:bodyPr>
          <a:lstStyle/>
          <a:p>
            <a:r>
              <a:rPr lang="en-US" dirty="0" smtClean="0"/>
              <a:t>Tim, a successful lawyer, started dating Leslie. Leslie didn’t finish college and was from a less wealthy family than Tim. Tim’s family and friends refused to talk to him until he broke up with Leslie. </a:t>
            </a:r>
            <a:endParaRPr lang="en-US" dirty="0"/>
          </a:p>
          <a:p>
            <a:endParaRPr lang="en-US" dirty="0" smtClean="0"/>
          </a:p>
          <a:p>
            <a:endParaRPr lang="en-US" dirty="0"/>
          </a:p>
          <a:p>
            <a:endParaRPr lang="en-US" dirty="0" smtClean="0"/>
          </a:p>
          <a:p>
            <a:endParaRPr lang="en-US" dirty="0" smtClean="0"/>
          </a:p>
          <a:p>
            <a:r>
              <a:rPr lang="en-US" dirty="0"/>
              <a:t>Rule, tradition or value character disagrees with:</a:t>
            </a:r>
          </a:p>
          <a:p>
            <a:endParaRPr lang="en-US" dirty="0"/>
          </a:p>
        </p:txBody>
      </p:sp>
      <p:pic>
        <p:nvPicPr>
          <p:cNvPr id="3074" name="Picture 2" descr="C:\Users\lgoodine\AppData\Local\Microsoft\Windows\Temporary Internet Files\Content.IE5\G4NXU866\MC900056218[1].wm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94725" y="3636819"/>
            <a:ext cx="1766621" cy="16559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2769056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Essential">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Austin.thmx</Template>
  <TotalTime>126</TotalTime>
  <Words>471</Words>
  <Application>Microsoft Office PowerPoint</Application>
  <PresentationFormat>On-screen Show (4:3)</PresentationFormat>
  <Paragraphs>72</Paragraphs>
  <Slides>15</Slides>
  <Notes>0</Notes>
  <HiddenSlides>0</HiddenSlides>
  <MMClips>0</MMClips>
  <ScaleCrop>false</ScaleCrop>
  <HeadingPairs>
    <vt:vector size="4" baseType="variant">
      <vt:variant>
        <vt:lpstr>Theme</vt:lpstr>
      </vt:variant>
      <vt:variant>
        <vt:i4>1</vt:i4>
      </vt:variant>
      <vt:variant>
        <vt:lpstr>Slide Titles</vt:lpstr>
      </vt:variant>
      <vt:variant>
        <vt:i4>15</vt:i4>
      </vt:variant>
    </vt:vector>
  </HeadingPairs>
  <TitlesOfParts>
    <vt:vector size="16" baseType="lpstr">
      <vt:lpstr>Austin</vt:lpstr>
      <vt:lpstr>Do Now</vt:lpstr>
      <vt:lpstr>Conflict Review</vt:lpstr>
      <vt:lpstr>Types of Conflict</vt:lpstr>
      <vt:lpstr>Man Against Society</vt:lpstr>
      <vt:lpstr>What causes this conflict?</vt:lpstr>
      <vt:lpstr>Together…</vt:lpstr>
      <vt:lpstr>Together</vt:lpstr>
      <vt:lpstr>Together…</vt:lpstr>
      <vt:lpstr>Together…</vt:lpstr>
      <vt:lpstr>In your groups…</vt:lpstr>
      <vt:lpstr>Conflict in “Harrison Bergeron”</vt:lpstr>
      <vt:lpstr>Conflict in “Harrison Bergeron”</vt:lpstr>
      <vt:lpstr>Conflict in “Harrison Bergeron”</vt:lpstr>
      <vt:lpstr>Conflict in “Harrison Bergeron”</vt:lpstr>
      <vt:lpstr>On your own…</vt:lpstr>
    </vt:vector>
  </TitlesOfParts>
  <Company>University of New Haven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Conflict Review</dc:title>
  <dc:creator>Lindsey Goodine</dc:creator>
  <cp:lastModifiedBy>Goodine, Lindsey</cp:lastModifiedBy>
  <cp:revision>12</cp:revision>
  <dcterms:created xsi:type="dcterms:W3CDTF">2014-11-30T18:08:47Z</dcterms:created>
  <dcterms:modified xsi:type="dcterms:W3CDTF">2014-12-04T02:40:40Z</dcterms:modified>
</cp:coreProperties>
</file>